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4" r:id="rId1"/>
    <p:sldMasterId id="2147483675" r:id="rId2"/>
  </p:sldMasterIdLst>
  <p:notesMasterIdLst>
    <p:notesMasterId r:id="rId12"/>
  </p:notesMasterIdLst>
  <p:handoutMasterIdLst>
    <p:handoutMasterId r:id="rId13"/>
  </p:handoutMasterIdLst>
  <p:sldIdLst>
    <p:sldId id="271" r:id="rId3"/>
    <p:sldId id="284" r:id="rId4"/>
    <p:sldId id="281" r:id="rId5"/>
    <p:sldId id="286" r:id="rId6"/>
    <p:sldId id="278" r:id="rId7"/>
    <p:sldId id="282" r:id="rId8"/>
    <p:sldId id="285" r:id="rId9"/>
    <p:sldId id="280" r:id="rId10"/>
    <p:sldId id="267" r:id="rId11"/>
  </p:sldIdLst>
  <p:sldSz cx="10691813" cy="7559675"/>
  <p:notesSz cx="6669088" cy="98726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94C33"/>
    <a:srgbClr val="826CAE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 autoAdjust="0"/>
  </p:normalViewPr>
  <p:slideViewPr>
    <p:cSldViewPr snapToGrid="0">
      <p:cViewPr varScale="1">
        <p:scale>
          <a:sx n="80" d="100"/>
          <a:sy n="80" d="100"/>
        </p:scale>
        <p:origin x="931" y="4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3" d="100"/>
          <a:sy n="83" d="100"/>
        </p:scale>
        <p:origin x="398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CBD586-1C36-4260-A05B-3A1E23DD696F}" type="datetimeFigureOut">
              <a:rPr lang="en-GB" smtClean="0"/>
              <a:t>02/10/2022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377318"/>
            <a:ext cx="2889938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7607" y="9377318"/>
            <a:ext cx="2889938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A014E9-8306-4893-BB53-C5D80F65B9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432779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D8BA28-EE1E-4B8F-9349-37F42809C967}" type="datetimeFigureOut">
              <a:rPr lang="en-GB" smtClean="0"/>
              <a:t>02/10/2022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33488"/>
            <a:ext cx="4710112" cy="33321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751220"/>
            <a:ext cx="5335270" cy="38873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7318"/>
            <a:ext cx="2889938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377318"/>
            <a:ext cx="2889938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B1A029-17D5-4BDF-A530-870AD89365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729519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B1A029-17D5-4BDF-A530-870AD8936533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21876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B1A029-17D5-4BDF-A530-870AD8936533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59491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B1A029-17D5-4BDF-A530-870AD8936533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53545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B1A029-17D5-4BDF-A530-870AD8936533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33493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B1A029-17D5-4BDF-A530-870AD8936533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48201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B1A029-17D5-4BDF-A530-870AD8936533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30050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B1A029-17D5-4BDF-A530-870AD8936533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97469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9832" y="6888729"/>
            <a:ext cx="670946" cy="670946"/>
          </a:xfrm>
          <a:prstGeom prst="rect">
            <a:avLst/>
          </a:prstGeom>
        </p:spPr>
      </p:pic>
      <p:sp>
        <p:nvSpPr>
          <p:cNvPr id="4" name="Rectangle 3"/>
          <p:cNvSpPr/>
          <p:nvPr userDrawn="1"/>
        </p:nvSpPr>
        <p:spPr>
          <a:xfrm flipH="1">
            <a:off x="0" y="0"/>
            <a:ext cx="3139013" cy="7559675"/>
          </a:xfrm>
          <a:prstGeom prst="rect">
            <a:avLst/>
          </a:prstGeom>
          <a:solidFill>
            <a:srgbClr val="826C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 userDrawn="1"/>
        </p:nvSpPr>
        <p:spPr>
          <a:xfrm>
            <a:off x="3389479" y="6166310"/>
            <a:ext cx="7109842" cy="9079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1200" dirty="0" smtClean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All text © National Literacy Trust 2018</a:t>
            </a:r>
            <a:endParaRPr lang="en-GB" sz="1800" dirty="0" smtClean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1200" dirty="0" smtClean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T: 020 7587 1842   W: literacytrust.org.uk   Twitter: @</a:t>
            </a:r>
            <a:r>
              <a:rPr lang="en-GB" sz="1200" dirty="0" err="1" smtClean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Literacy_Trust</a:t>
            </a:r>
            <a:r>
              <a:rPr lang="en-GB" sz="1200" dirty="0" smtClean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Facebook: </a:t>
            </a:r>
            <a:r>
              <a:rPr lang="en-GB" sz="1200" dirty="0" err="1" smtClean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nationalliteracytrust</a:t>
            </a:r>
            <a:endParaRPr lang="en-GB" sz="1800" dirty="0" smtClean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1100" dirty="0" smtClean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4000" dirty="0" smtClean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900" dirty="0" smtClean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National Literacy Trust is a registered charity no. 1116260 and a company limited by guarantee no. 5836486 registered in England and Wales  </a:t>
            </a:r>
            <a:br>
              <a:rPr lang="en-GB" sz="900" dirty="0" smtClean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900" dirty="0" smtClean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 a registered charity in Scotland no. SC042944. Registered address: 68 South Lambeth Road, London SW8 1RL.</a:t>
            </a:r>
            <a:endParaRPr lang="en-GB" sz="40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9666" y="481524"/>
            <a:ext cx="1979680" cy="1979680"/>
          </a:xfrm>
          <a:prstGeom prst="rect">
            <a:avLst/>
          </a:prstGeom>
        </p:spPr>
      </p:pic>
      <p:sp>
        <p:nvSpPr>
          <p:cNvPr id="11" name="Rectangle 10"/>
          <p:cNvSpPr/>
          <p:nvPr userDrawn="1"/>
        </p:nvSpPr>
        <p:spPr>
          <a:xfrm>
            <a:off x="3607200" y="1022121"/>
            <a:ext cx="6674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800" b="1" spc="100" dirty="0" smtClean="0">
                <a:solidFill>
                  <a:srgbClr val="826CAE"/>
                </a:solidFill>
                <a:latin typeface="+mn-lt"/>
              </a:rPr>
              <a:t>Thank you</a:t>
            </a:r>
            <a:r>
              <a:rPr lang="en-GB" b="1" dirty="0" smtClean="0">
                <a:latin typeface="+mn-lt"/>
              </a:rPr>
              <a:t/>
            </a:r>
            <a:br>
              <a:rPr lang="en-GB" b="1" dirty="0" smtClean="0">
                <a:latin typeface="+mn-lt"/>
              </a:rPr>
            </a:br>
            <a:endParaRPr lang="en-GB" sz="2400" spc="1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783967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8014" y="1805831"/>
            <a:ext cx="8018463" cy="2632075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8014" y="4539506"/>
            <a:ext cx="8018463" cy="1825625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5013" y="7007225"/>
            <a:ext cx="2405062" cy="401638"/>
          </a:xfrm>
          <a:prstGeom prst="rect">
            <a:avLst/>
          </a:prstGeom>
        </p:spPr>
        <p:txBody>
          <a:bodyPr/>
          <a:lstStyle/>
          <a:p>
            <a:fld id="{D68C3BEB-8B58-4BA0-B216-7CB3BD1BDCEF}" type="datetimeFigureOut">
              <a:rPr lang="en-GB" smtClean="0"/>
              <a:t>02/10/2022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Title Placeholder 1"/>
          <p:cNvSpPr txBox="1">
            <a:spLocks/>
          </p:cNvSpPr>
          <p:nvPr userDrawn="1"/>
        </p:nvSpPr>
        <p:spPr>
          <a:xfrm>
            <a:off x="1553390" y="94515"/>
            <a:ext cx="9221787" cy="1460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US" dirty="0" smtClean="0"/>
              <a:t>Heading here</a:t>
            </a: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8970281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 smtClean="0"/>
              <a:t>Heading here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5013" y="7007225"/>
            <a:ext cx="2405062" cy="401638"/>
          </a:xfrm>
          <a:prstGeom prst="rect">
            <a:avLst/>
          </a:prstGeom>
        </p:spPr>
        <p:txBody>
          <a:bodyPr/>
          <a:lstStyle/>
          <a:p>
            <a:fld id="{D68C3BEB-8B58-4BA0-B216-7CB3BD1BDCEF}" type="datetimeFigureOut">
              <a:rPr lang="en-GB" smtClean="0"/>
              <a:t>02/10/2022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89500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0250" y="1884363"/>
            <a:ext cx="9220200" cy="31448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0250" y="5059363"/>
            <a:ext cx="9220200" cy="16525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5013" y="7007225"/>
            <a:ext cx="2405062" cy="401638"/>
          </a:xfrm>
          <a:prstGeom prst="rect">
            <a:avLst/>
          </a:prstGeom>
        </p:spPr>
        <p:txBody>
          <a:bodyPr/>
          <a:lstStyle/>
          <a:p>
            <a:fld id="{D68C3BEB-8B58-4BA0-B216-7CB3BD1BDCEF}" type="datetimeFigureOut">
              <a:rPr lang="en-GB" smtClean="0"/>
              <a:t>02/10/2022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Title Placeholder 1"/>
          <p:cNvSpPr txBox="1">
            <a:spLocks/>
          </p:cNvSpPr>
          <p:nvPr userDrawn="1"/>
        </p:nvSpPr>
        <p:spPr>
          <a:xfrm>
            <a:off x="1553390" y="94515"/>
            <a:ext cx="9221787" cy="1460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US" dirty="0" smtClean="0"/>
              <a:t>Heading here</a:t>
            </a: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35873055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 smtClean="0"/>
              <a:t>Heading here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13" y="2012950"/>
            <a:ext cx="4533900" cy="47958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21313" y="2012950"/>
            <a:ext cx="4535487" cy="47958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35013" y="7007225"/>
            <a:ext cx="2405062" cy="401638"/>
          </a:xfrm>
          <a:prstGeom prst="rect">
            <a:avLst/>
          </a:prstGeom>
        </p:spPr>
        <p:txBody>
          <a:bodyPr/>
          <a:lstStyle/>
          <a:p>
            <a:fld id="{D68C3BEB-8B58-4BA0-B216-7CB3BD1BDCEF}" type="datetimeFigureOut">
              <a:rPr lang="en-GB" smtClean="0"/>
              <a:t>02/10/2022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29723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470025" y="115888"/>
            <a:ext cx="9221788" cy="1460500"/>
          </a:xfrm>
        </p:spPr>
        <p:txBody>
          <a:bodyPr/>
          <a:lstStyle/>
          <a:p>
            <a:r>
              <a:rPr lang="en-US" dirty="0" smtClean="0"/>
              <a:t>Heading here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600" y="1852613"/>
            <a:ext cx="4522788" cy="9080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600" y="2760663"/>
            <a:ext cx="4522788" cy="40624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3375" y="1852613"/>
            <a:ext cx="4545013" cy="9080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3375" y="2760663"/>
            <a:ext cx="4545013" cy="40624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735013" y="7007225"/>
            <a:ext cx="2405062" cy="401638"/>
          </a:xfrm>
          <a:prstGeom prst="rect">
            <a:avLst/>
          </a:prstGeom>
        </p:spPr>
        <p:txBody>
          <a:bodyPr/>
          <a:lstStyle/>
          <a:p>
            <a:fld id="{D68C3BEB-8B58-4BA0-B216-7CB3BD1BDCEF}" type="datetimeFigureOut">
              <a:rPr lang="en-GB" smtClean="0"/>
              <a:t>02/10/2022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91079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 smtClean="0"/>
              <a:t>Heading here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35013" y="7007225"/>
            <a:ext cx="2405062" cy="401638"/>
          </a:xfrm>
          <a:prstGeom prst="rect">
            <a:avLst/>
          </a:prstGeom>
        </p:spPr>
        <p:txBody>
          <a:bodyPr/>
          <a:lstStyle/>
          <a:p>
            <a:fld id="{D68C3BEB-8B58-4BA0-B216-7CB3BD1BDCEF}" type="datetimeFigureOut">
              <a:rPr lang="en-GB" smtClean="0"/>
              <a:t>02/10/2022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54800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735013" y="7007225"/>
            <a:ext cx="2405062" cy="401638"/>
          </a:xfrm>
          <a:prstGeom prst="rect">
            <a:avLst/>
          </a:prstGeom>
        </p:spPr>
        <p:txBody>
          <a:bodyPr/>
          <a:lstStyle/>
          <a:p>
            <a:fld id="{D68C3BEB-8B58-4BA0-B216-7CB3BD1BDCEF}" type="datetimeFigureOut">
              <a:rPr lang="en-GB" smtClean="0"/>
              <a:t>02/10/2022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95402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600" y="503238"/>
            <a:ext cx="3448050" cy="17653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45013" y="1089025"/>
            <a:ext cx="5413375" cy="5372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600" y="2268538"/>
            <a:ext cx="3448050" cy="42005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35013" y="7007225"/>
            <a:ext cx="2405062" cy="401638"/>
          </a:xfrm>
          <a:prstGeom prst="rect">
            <a:avLst/>
          </a:prstGeom>
        </p:spPr>
        <p:txBody>
          <a:bodyPr/>
          <a:lstStyle/>
          <a:p>
            <a:fld id="{D68C3BEB-8B58-4BA0-B216-7CB3BD1BDCEF}" type="datetimeFigureOut">
              <a:rPr lang="en-GB" smtClean="0"/>
              <a:t>02/10/2022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4858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5013" y="7007225"/>
            <a:ext cx="2405062" cy="401638"/>
          </a:xfrm>
          <a:prstGeom prst="rect">
            <a:avLst/>
          </a:prstGeom>
        </p:spPr>
        <p:txBody>
          <a:bodyPr/>
          <a:lstStyle/>
          <a:p>
            <a:fld id="{D68C3BEB-8B58-4BA0-B216-7CB3BD1BDCEF}" type="datetimeFigureOut">
              <a:rPr lang="en-GB" smtClean="0"/>
              <a:t>02/10/2022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64037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F1C5F-1A9E-4DE4-8B5F-1EE47AE964D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02/10/2022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2C8DB-855E-47E1-9310-77CF958FDD8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91010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F1C5F-1A9E-4DE4-8B5F-1EE47AE964D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02/10/2022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2C8DB-855E-47E1-9310-77CF958FDD8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80870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F1C5F-1A9E-4DE4-8B5F-1EE47AE964D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02/10/2022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2C8DB-855E-47E1-9310-77CF958FDD8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35579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F1C5F-1A9E-4DE4-8B5F-1EE47AE964D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02/10/2022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2C8DB-855E-47E1-9310-77CF958FDD8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794250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F1C5F-1A9E-4DE4-8B5F-1EE47AE964D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02/10/2022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2C8DB-855E-47E1-9310-77CF958FDD8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62390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F1C5F-1A9E-4DE4-8B5F-1EE47AE964D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02/10/2022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2C8DB-855E-47E1-9310-77CF958FDD8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37246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F1C5F-1A9E-4DE4-8B5F-1EE47AE964D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02/10/2022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2C8DB-855E-47E1-9310-77CF958FDD8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71226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F1C5F-1A9E-4DE4-8B5F-1EE47AE964D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02/10/2022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2C8DB-855E-47E1-9310-77CF958FDD8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797568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F1C5F-1A9E-4DE4-8B5F-1EE47AE964D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02/10/2022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2C8DB-855E-47E1-9310-77CF958FDD8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135476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F1C5F-1A9E-4DE4-8B5F-1EE47AE964D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02/10/2022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2C8DB-855E-47E1-9310-77CF958FDD8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957926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F1C5F-1A9E-4DE4-8B5F-1EE47AE964D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02/10/2022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2C8DB-855E-47E1-9310-77CF958FDD8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59175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13" y="2012950"/>
            <a:ext cx="9221787" cy="47958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text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35013" y="6964304"/>
            <a:ext cx="3608387" cy="401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/>
                </a:solidFill>
              </a:defRPr>
            </a:lvl1pPr>
          </a:lstStyle>
          <a:p>
            <a:pPr algn="l"/>
            <a:r>
              <a:rPr lang="en-GB" dirty="0" smtClean="0"/>
              <a:t>www.nationaliteracytrust.org.uk</a:t>
            </a:r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-94708"/>
            <a:ext cx="10691813" cy="1550504"/>
          </a:xfrm>
          <a:prstGeom prst="rect">
            <a:avLst/>
          </a:prstGeom>
          <a:solidFill>
            <a:srgbClr val="826C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0353" y="331683"/>
            <a:ext cx="882944" cy="880891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53390" y="94515"/>
            <a:ext cx="9221787" cy="1460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Heading here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262645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3" r:id="rId9"/>
    <p:sldLayoutId id="2147483674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8F1C5F-1A9E-4DE4-8B5F-1EE47AE964D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02/10/2022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B2C8DB-855E-47E1-9310-77CF958FDD8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66862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 flipH="1">
            <a:off x="0" y="0"/>
            <a:ext cx="3380855" cy="7559675"/>
          </a:xfrm>
          <a:prstGeom prst="rect">
            <a:avLst/>
          </a:prstGeom>
          <a:solidFill>
            <a:srgbClr val="826C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984" dirty="0">
              <a:solidFill>
                <a:prstClr val="white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653885" y="2773894"/>
            <a:ext cx="4756815" cy="17207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5291" b="1" spc="110" dirty="0" smtClean="0">
                <a:solidFill>
                  <a:srgbClr val="826CAE"/>
                </a:solidFill>
              </a:rPr>
              <a:t>Wellbeing and </a:t>
            </a:r>
          </a:p>
          <a:p>
            <a:r>
              <a:rPr lang="en-GB" sz="5291" b="1" spc="110" dirty="0" smtClean="0">
                <a:solidFill>
                  <a:srgbClr val="826CAE"/>
                </a:solidFill>
              </a:rPr>
              <a:t>reading</a:t>
            </a:r>
            <a:endParaRPr lang="en-GB" sz="2646" spc="110" dirty="0">
              <a:solidFill>
                <a:prstClr val="black"/>
              </a:solidFill>
              <a:latin typeface="Calibri Light" panose="020F03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994580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04975" y="94514"/>
            <a:ext cx="8986838" cy="1460500"/>
          </a:xfrm>
        </p:spPr>
        <p:txBody>
          <a:bodyPr>
            <a:normAutofit/>
          </a:bodyPr>
          <a:lstStyle/>
          <a:p>
            <a:r>
              <a:rPr lang="en-GB" sz="4000" dirty="0" smtClean="0"/>
              <a:t>What do we mean by wellbeing?</a:t>
            </a:r>
            <a:endParaRPr lang="en-GB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5029" y="2161928"/>
            <a:ext cx="9221787" cy="919939"/>
          </a:xfrm>
        </p:spPr>
        <p:txBody>
          <a:bodyPr>
            <a:normAutofit fontScale="55000" lnSpcReduction="20000"/>
          </a:bodyPr>
          <a:lstStyle/>
          <a:p>
            <a:pPr marL="0" indent="0" algn="ctr">
              <a:buNone/>
            </a:pPr>
            <a:r>
              <a:rPr lang="en-GB" sz="5700" dirty="0" smtClean="0"/>
              <a:t>“</a:t>
            </a:r>
            <a:r>
              <a:rPr lang="en-GB" sz="5700" dirty="0"/>
              <a:t>The state of being comfortable, healthy, or happy</a:t>
            </a:r>
            <a:r>
              <a:rPr lang="en-GB" sz="5700" dirty="0" smtClean="0"/>
              <a:t>.”</a:t>
            </a:r>
          </a:p>
          <a:p>
            <a:pPr marL="0" indent="0" algn="ctr">
              <a:buNone/>
            </a:pPr>
            <a:r>
              <a:rPr lang="en-GB" sz="5100" dirty="0"/>
              <a:t> </a:t>
            </a:r>
            <a:r>
              <a:rPr lang="en-GB" sz="5100" i="1" dirty="0" smtClean="0"/>
              <a:t>Oxford Dictionary</a:t>
            </a:r>
            <a:endParaRPr lang="en-GB" sz="5100" i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2838" y="3371863"/>
            <a:ext cx="3345740" cy="250930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0937" y="3386504"/>
            <a:ext cx="3326218" cy="249466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346"/>
          <a:stretch/>
        </p:blipFill>
        <p:spPr>
          <a:xfrm>
            <a:off x="7560468" y="3409245"/>
            <a:ext cx="2709333" cy="248321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040112" y="694029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</a:rPr>
              <a:t>1</a:t>
            </a:r>
            <a:endParaRPr lang="en-GB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3184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0026" y="87448"/>
            <a:ext cx="9221787" cy="1460500"/>
          </a:xfrm>
        </p:spPr>
        <p:txBody>
          <a:bodyPr>
            <a:normAutofit/>
          </a:bodyPr>
          <a:lstStyle/>
          <a:p>
            <a:r>
              <a:rPr lang="en-GB" sz="4000" dirty="0" smtClean="0"/>
              <a:t>What can stop us feeling happy?</a:t>
            </a:r>
            <a:endParaRPr lang="en-GB" sz="4000" dirty="0"/>
          </a:p>
        </p:txBody>
      </p:sp>
      <p:sp>
        <p:nvSpPr>
          <p:cNvPr id="5" name="Cloud Callout 4"/>
          <p:cNvSpPr/>
          <p:nvPr/>
        </p:nvSpPr>
        <p:spPr>
          <a:xfrm>
            <a:off x="330402" y="3573064"/>
            <a:ext cx="2808159" cy="1565480"/>
          </a:xfrm>
          <a:prstGeom prst="cloudCallout">
            <a:avLst>
              <a:gd name="adj1" fmla="val 76933"/>
              <a:gd name="adj2" fmla="val 14955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dirty="0" smtClean="0">
                <a:solidFill>
                  <a:schemeClr val="tx1"/>
                </a:solidFill>
              </a:rPr>
              <a:t>Loneliness</a:t>
            </a:r>
            <a:endParaRPr lang="en-GB" sz="3000" dirty="0">
              <a:solidFill>
                <a:schemeClr val="tx1"/>
              </a:solidFill>
            </a:endParaRPr>
          </a:p>
        </p:txBody>
      </p:sp>
      <p:sp>
        <p:nvSpPr>
          <p:cNvPr id="11" name="Cloud Callout 10"/>
          <p:cNvSpPr/>
          <p:nvPr/>
        </p:nvSpPr>
        <p:spPr>
          <a:xfrm>
            <a:off x="7600845" y="3312823"/>
            <a:ext cx="2637437" cy="1622895"/>
          </a:xfrm>
          <a:prstGeom prst="cloudCallout">
            <a:avLst>
              <a:gd name="adj1" fmla="val -74166"/>
              <a:gd name="adj2" fmla="val 45427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dirty="0" smtClean="0">
                <a:solidFill>
                  <a:schemeClr val="tx1"/>
                </a:solidFill>
              </a:rPr>
              <a:t>School work</a:t>
            </a:r>
            <a:endParaRPr lang="en-GB" sz="3000" dirty="0">
              <a:solidFill>
                <a:schemeClr val="tx1"/>
              </a:solidFill>
            </a:endParaRPr>
          </a:p>
        </p:txBody>
      </p:sp>
      <p:sp>
        <p:nvSpPr>
          <p:cNvPr id="12" name="Cloud Callout 11"/>
          <p:cNvSpPr/>
          <p:nvPr/>
        </p:nvSpPr>
        <p:spPr>
          <a:xfrm>
            <a:off x="834869" y="1547948"/>
            <a:ext cx="2926412" cy="1712132"/>
          </a:xfrm>
          <a:prstGeom prst="cloudCallout">
            <a:avLst>
              <a:gd name="adj1" fmla="val 60119"/>
              <a:gd name="adj2" fmla="val 48679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dirty="0" smtClean="0">
                <a:solidFill>
                  <a:schemeClr val="tx1"/>
                </a:solidFill>
              </a:rPr>
              <a:t>Friendship problems </a:t>
            </a:r>
            <a:endParaRPr lang="en-GB" sz="3000" dirty="0">
              <a:solidFill>
                <a:schemeClr val="tx1"/>
              </a:solidFill>
            </a:endParaRPr>
          </a:p>
        </p:txBody>
      </p:sp>
      <p:sp>
        <p:nvSpPr>
          <p:cNvPr id="13" name="Cloud Callout 12"/>
          <p:cNvSpPr/>
          <p:nvPr/>
        </p:nvSpPr>
        <p:spPr>
          <a:xfrm>
            <a:off x="6701437" y="1753847"/>
            <a:ext cx="2772347" cy="1558976"/>
          </a:xfrm>
          <a:prstGeom prst="cloudCallout">
            <a:avLst>
              <a:gd name="adj1" fmla="val -56071"/>
              <a:gd name="adj2" fmla="val 64126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dirty="0" smtClean="0">
                <a:solidFill>
                  <a:schemeClr val="tx1"/>
                </a:solidFill>
              </a:rPr>
              <a:t>Family problems</a:t>
            </a:r>
            <a:endParaRPr lang="en-GB" sz="3000" dirty="0">
              <a:solidFill>
                <a:schemeClr val="tx1"/>
              </a:solidFill>
            </a:endParaRPr>
          </a:p>
        </p:txBody>
      </p:sp>
      <p:sp>
        <p:nvSpPr>
          <p:cNvPr id="14" name="Cloud Callout 13"/>
          <p:cNvSpPr/>
          <p:nvPr/>
        </p:nvSpPr>
        <p:spPr>
          <a:xfrm>
            <a:off x="7734925" y="5184987"/>
            <a:ext cx="2728208" cy="1650528"/>
          </a:xfrm>
          <a:prstGeom prst="cloudCallout">
            <a:avLst>
              <a:gd name="adj1" fmla="val -84489"/>
              <a:gd name="adj2" fmla="val -28505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dirty="0" smtClean="0">
                <a:solidFill>
                  <a:schemeClr val="tx1"/>
                </a:solidFill>
              </a:rPr>
              <a:t>Grief </a:t>
            </a:r>
            <a:endParaRPr lang="en-GB" sz="3000" dirty="0">
              <a:solidFill>
                <a:schemeClr val="tx1"/>
              </a:solidFill>
            </a:endParaRPr>
          </a:p>
        </p:txBody>
      </p:sp>
      <p:sp>
        <p:nvSpPr>
          <p:cNvPr id="15" name="Cloud Callout 14"/>
          <p:cNvSpPr/>
          <p:nvPr/>
        </p:nvSpPr>
        <p:spPr>
          <a:xfrm>
            <a:off x="330402" y="5451528"/>
            <a:ext cx="2853960" cy="1584328"/>
          </a:xfrm>
          <a:prstGeom prst="cloudCallout">
            <a:avLst>
              <a:gd name="adj1" fmla="val 87892"/>
              <a:gd name="adj2" fmla="val -48200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dirty="0" smtClean="0">
                <a:solidFill>
                  <a:schemeClr val="tx1"/>
                </a:solidFill>
              </a:rPr>
              <a:t>Feeling different</a:t>
            </a:r>
            <a:endParaRPr lang="en-GB" sz="3000" dirty="0">
              <a:solidFill>
                <a:schemeClr val="tx1"/>
              </a:solidFill>
            </a:endParaRPr>
          </a:p>
        </p:txBody>
      </p:sp>
      <p:sp>
        <p:nvSpPr>
          <p:cNvPr id="16" name="Cloud Callout 15"/>
          <p:cNvSpPr/>
          <p:nvPr/>
        </p:nvSpPr>
        <p:spPr>
          <a:xfrm>
            <a:off x="4047709" y="5732188"/>
            <a:ext cx="2642433" cy="1453570"/>
          </a:xfrm>
          <a:prstGeom prst="cloudCallout">
            <a:avLst>
              <a:gd name="adj1" fmla="val -2705"/>
              <a:gd name="adj2" fmla="val -88976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dirty="0" smtClean="0">
                <a:solidFill>
                  <a:schemeClr val="tx1"/>
                </a:solidFill>
              </a:rPr>
              <a:t>Fear </a:t>
            </a:r>
            <a:endParaRPr lang="en-GB" sz="3000" dirty="0">
              <a:solidFill>
                <a:schemeClr val="tx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6113" y="2533335"/>
            <a:ext cx="2950492" cy="2950492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10040112" y="694029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2</a:t>
            </a:r>
            <a:endParaRPr lang="en-GB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0792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7785" r="15600"/>
          <a:stretch/>
        </p:blipFill>
        <p:spPr>
          <a:xfrm>
            <a:off x="1061155" y="2630310"/>
            <a:ext cx="8489244" cy="1508237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347365" y="4711354"/>
            <a:ext cx="96836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We all feel like this sometimes</a:t>
            </a:r>
            <a:endParaRPr lang="en-GB" sz="4000" dirty="0"/>
          </a:p>
        </p:txBody>
      </p:sp>
      <p:sp>
        <p:nvSpPr>
          <p:cNvPr id="5" name="TextBox 4"/>
          <p:cNvSpPr txBox="1"/>
          <p:nvPr/>
        </p:nvSpPr>
        <p:spPr>
          <a:xfrm>
            <a:off x="10040112" y="694029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3</a:t>
            </a:r>
            <a:endParaRPr lang="en-GB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8164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3390" y="11917"/>
            <a:ext cx="9221787" cy="14605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GB" sz="4000" dirty="0" smtClean="0"/>
              <a:t>What can we do to help ourselves?</a:t>
            </a:r>
            <a:endParaRPr lang="en-GB" sz="4000" dirty="0"/>
          </a:p>
        </p:txBody>
      </p:sp>
      <p:sp>
        <p:nvSpPr>
          <p:cNvPr id="4" name="TextBox 3"/>
          <p:cNvSpPr txBox="1"/>
          <p:nvPr/>
        </p:nvSpPr>
        <p:spPr>
          <a:xfrm>
            <a:off x="629587" y="1798820"/>
            <a:ext cx="968364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/>
              <a:t>One of the really easy ways you can look after yourself if you're worried is...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6122"/>
          <a:stretch/>
        </p:blipFill>
        <p:spPr>
          <a:xfrm>
            <a:off x="2313896" y="3237255"/>
            <a:ext cx="5996065" cy="335292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88798" y="5620683"/>
            <a:ext cx="7189694" cy="1938992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120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E94C33"/>
                </a:solidFill>
                <a:effectLst>
                  <a:outerShdw dist="38100" dir="2700000" algn="bl" rotWithShape="0">
                    <a:schemeClr val="tx1"/>
                  </a:outerShdw>
                </a:effectLst>
              </a:rPr>
              <a:t>READING !</a:t>
            </a:r>
            <a:endParaRPr lang="en-US" sz="12000" b="1" dirty="0">
              <a:ln w="13462">
                <a:solidFill>
                  <a:schemeClr val="bg1"/>
                </a:solidFill>
                <a:prstDash val="solid"/>
              </a:ln>
              <a:solidFill>
                <a:srgbClr val="E94C33"/>
              </a:solidFill>
              <a:effectLst>
                <a:outerShdw dist="38100" dir="2700000" algn="bl" rotWithShape="0">
                  <a:schemeClr val="tx1"/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040112" y="694944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4</a:t>
            </a:r>
            <a:endParaRPr lang="en-GB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7134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8952" y="1794934"/>
            <a:ext cx="5229302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/>
              <a:t>Reading for enjoyment can:</a:t>
            </a:r>
          </a:p>
          <a:p>
            <a:endParaRPr lang="en-GB" sz="1400" dirty="0"/>
          </a:p>
          <a:p>
            <a:pPr marL="285750" indent="-285750">
              <a:buClr>
                <a:srgbClr val="826CAE"/>
              </a:buClr>
              <a:buFont typeface="Arial" panose="020B0604020202020204" pitchFamily="34" charset="0"/>
              <a:buChar char="•"/>
            </a:pPr>
            <a:r>
              <a:rPr lang="en-GB" sz="2800" dirty="0" smtClean="0"/>
              <a:t>Help you feel you are not alone</a:t>
            </a:r>
          </a:p>
          <a:p>
            <a:pPr marL="285750" indent="-285750">
              <a:buClr>
                <a:srgbClr val="826CAE"/>
              </a:buClr>
              <a:buFont typeface="Arial" panose="020B0604020202020204" pitchFamily="34" charset="0"/>
              <a:buChar char="•"/>
            </a:pPr>
            <a:r>
              <a:rPr lang="en-GB" sz="2800" dirty="0" smtClean="0"/>
              <a:t>Help you find out about things that are difficult to talk about</a:t>
            </a:r>
          </a:p>
          <a:p>
            <a:pPr marL="285750" indent="-285750">
              <a:buClr>
                <a:srgbClr val="826CAE"/>
              </a:buClr>
              <a:buFont typeface="Arial" panose="020B0604020202020204" pitchFamily="34" charset="0"/>
              <a:buChar char="•"/>
            </a:pPr>
            <a:r>
              <a:rPr lang="en-GB" sz="2800" dirty="0" smtClean="0"/>
              <a:t>Help you understand things you are not sure about</a:t>
            </a:r>
          </a:p>
          <a:p>
            <a:endParaRPr lang="en-GB" dirty="0" smtClean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470026" y="446486"/>
            <a:ext cx="9221787" cy="113467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GB" sz="3600" dirty="0" smtClean="0"/>
              <a:t>How can reading for enjoyment help?</a:t>
            </a:r>
            <a:endParaRPr lang="en-GB" sz="36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10993" y="1794934"/>
            <a:ext cx="3405451" cy="510817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088" y="5030231"/>
            <a:ext cx="3341511" cy="222767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78738" y="5030231"/>
            <a:ext cx="2215535" cy="221553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0040112" y="694029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5</a:t>
            </a:r>
            <a:endParaRPr lang="en-GB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510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4068" y="1797159"/>
            <a:ext cx="5500022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/>
              <a:t>Reading for enjoyment can:</a:t>
            </a:r>
          </a:p>
          <a:p>
            <a:endParaRPr lang="en-GB" sz="1400" dirty="0"/>
          </a:p>
          <a:p>
            <a:pPr marL="285750" indent="-285750">
              <a:buClr>
                <a:srgbClr val="826CAE"/>
              </a:buClr>
              <a:buFont typeface="Arial" panose="020B0604020202020204" pitchFamily="34" charset="0"/>
              <a:buChar char="•"/>
            </a:pPr>
            <a:r>
              <a:rPr lang="en-GB" sz="2800" dirty="0" smtClean="0"/>
              <a:t>Help you share things with others</a:t>
            </a:r>
          </a:p>
          <a:p>
            <a:pPr marL="285750" indent="-285750">
              <a:buClr>
                <a:srgbClr val="826CAE"/>
              </a:buClr>
              <a:buFont typeface="Arial" panose="020B0604020202020204" pitchFamily="34" charset="0"/>
              <a:buChar char="•"/>
            </a:pPr>
            <a:r>
              <a:rPr lang="en-GB" sz="2800" dirty="0" smtClean="0"/>
              <a:t>Help you relax</a:t>
            </a:r>
          </a:p>
          <a:p>
            <a:pPr marL="285750" indent="-285750">
              <a:buClr>
                <a:srgbClr val="826CAE"/>
              </a:buClr>
              <a:buFont typeface="Arial" panose="020B0604020202020204" pitchFamily="34" charset="0"/>
              <a:buChar char="•"/>
            </a:pPr>
            <a:r>
              <a:rPr lang="en-GB" sz="2800" dirty="0" smtClean="0"/>
              <a:t>Make you smile!</a:t>
            </a:r>
          </a:p>
          <a:p>
            <a:endParaRPr lang="en-GB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712" y="4341848"/>
            <a:ext cx="3951111" cy="263407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1151"/>
          <a:stretch/>
        </p:blipFill>
        <p:spPr>
          <a:xfrm>
            <a:off x="6200828" y="1910088"/>
            <a:ext cx="3621054" cy="222399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79999" y="4330559"/>
            <a:ext cx="4019393" cy="2680935"/>
          </a:xfrm>
          <a:prstGeom prst="rect">
            <a:avLst/>
          </a:prstGeom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1470026" y="446486"/>
            <a:ext cx="9221787" cy="113467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GB" sz="3600" dirty="0" smtClean="0"/>
              <a:t>How can reading for enjoyment help?</a:t>
            </a:r>
            <a:endParaRPr lang="en-GB" sz="3600" dirty="0"/>
          </a:p>
        </p:txBody>
      </p:sp>
      <p:sp>
        <p:nvSpPr>
          <p:cNvPr id="10" name="TextBox 9"/>
          <p:cNvSpPr txBox="1"/>
          <p:nvPr/>
        </p:nvSpPr>
        <p:spPr>
          <a:xfrm>
            <a:off x="10040112" y="694029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</a:rPr>
              <a:t>6</a:t>
            </a:r>
            <a:endParaRPr lang="en-GB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7579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5916" y="4726368"/>
            <a:ext cx="3906441" cy="260559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5916" y="1726598"/>
            <a:ext cx="3906441" cy="2605597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503696" y="1653540"/>
            <a:ext cx="428062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Read whatever you enjoy </a:t>
            </a:r>
            <a:r>
              <a:rPr lang="en-GB" dirty="0" smtClean="0"/>
              <a:t>– chapter books, graphic novels, comics, poetry and short stories.</a:t>
            </a:r>
          </a:p>
          <a:p>
            <a:endParaRPr lang="en-GB" dirty="0"/>
          </a:p>
          <a:p>
            <a:r>
              <a:rPr lang="en-GB" b="1" dirty="0"/>
              <a:t>Read aloud</a:t>
            </a:r>
            <a:r>
              <a:rPr lang="en-GB" dirty="0"/>
              <a:t> </a:t>
            </a:r>
            <a:r>
              <a:rPr lang="en-GB" b="1" dirty="0" smtClean="0"/>
              <a:t>or listen to an audio book</a:t>
            </a:r>
            <a:r>
              <a:rPr lang="en-GB" dirty="0"/>
              <a:t> </a:t>
            </a:r>
            <a:r>
              <a:rPr lang="en-GB" dirty="0" smtClean="0"/>
              <a:t>– if you </a:t>
            </a:r>
            <a:r>
              <a:rPr lang="en-GB" dirty="0"/>
              <a:t>can’t read </a:t>
            </a:r>
            <a:r>
              <a:rPr lang="en-GB" dirty="0" smtClean="0"/>
              <a:t>well, </a:t>
            </a:r>
            <a:r>
              <a:rPr lang="en-GB" dirty="0"/>
              <a:t>ask someone to read aloud to </a:t>
            </a:r>
            <a:r>
              <a:rPr lang="en-GB" dirty="0" smtClean="0"/>
              <a:t>you.</a:t>
            </a:r>
            <a:endParaRPr lang="en-GB" dirty="0"/>
          </a:p>
          <a:p>
            <a:endParaRPr lang="en-GB" dirty="0" smtClean="0"/>
          </a:p>
          <a:p>
            <a:r>
              <a:rPr lang="en-GB" b="1" dirty="0" smtClean="0"/>
              <a:t>Talk </a:t>
            </a:r>
            <a:r>
              <a:rPr lang="en-GB" b="1" dirty="0"/>
              <a:t>about books </a:t>
            </a:r>
            <a:r>
              <a:rPr lang="en-GB" dirty="0"/>
              <a:t>with your friends and family and celebrate what you’ve read.</a:t>
            </a:r>
          </a:p>
          <a:p>
            <a:endParaRPr lang="en-GB" dirty="0"/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2177" y="4726367"/>
            <a:ext cx="4041423" cy="2605596"/>
          </a:xfrm>
          <a:prstGeom prst="rect">
            <a:avLst/>
          </a:prstGeom>
        </p:spPr>
      </p:pic>
      <p:sp>
        <p:nvSpPr>
          <p:cNvPr id="25" name="Title 1"/>
          <p:cNvSpPr>
            <a:spLocks noGrp="1"/>
          </p:cNvSpPr>
          <p:nvPr>
            <p:ph type="title"/>
          </p:nvPr>
        </p:nvSpPr>
        <p:spPr>
          <a:xfrm>
            <a:off x="1553390" y="94515"/>
            <a:ext cx="9221787" cy="1460500"/>
          </a:xfrm>
        </p:spPr>
        <p:txBody>
          <a:bodyPr>
            <a:normAutofit/>
          </a:bodyPr>
          <a:lstStyle/>
          <a:p>
            <a:r>
              <a:rPr lang="en-GB" sz="4000" dirty="0" smtClean="0"/>
              <a:t>Read everything and everywhere!</a:t>
            </a:r>
            <a:endParaRPr lang="en-GB" sz="4000" dirty="0"/>
          </a:p>
        </p:txBody>
      </p:sp>
      <p:sp>
        <p:nvSpPr>
          <p:cNvPr id="8" name="TextBox 7"/>
          <p:cNvSpPr txBox="1"/>
          <p:nvPr/>
        </p:nvSpPr>
        <p:spPr>
          <a:xfrm>
            <a:off x="10040112" y="694029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8</a:t>
            </a:r>
            <a:endParaRPr lang="en-GB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9039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Image result for quotes about children's readi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35040" y="2009638"/>
            <a:ext cx="3982269" cy="3982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2916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CB powerpoint template</Template>
  <TotalTime>1074</TotalTime>
  <Words>215</Words>
  <Application>Microsoft Office PowerPoint</Application>
  <PresentationFormat>Custom</PresentationFormat>
  <Paragraphs>49</Paragraphs>
  <Slides>9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Calibri</vt:lpstr>
      <vt:lpstr>Calibri Light</vt:lpstr>
      <vt:lpstr>Times New Roman</vt:lpstr>
      <vt:lpstr>Custom Design</vt:lpstr>
      <vt:lpstr>1_Office Theme</vt:lpstr>
      <vt:lpstr>PowerPoint Presentation</vt:lpstr>
      <vt:lpstr>What do we mean by wellbeing?</vt:lpstr>
      <vt:lpstr>What can stop us feeling happy?</vt:lpstr>
      <vt:lpstr>PowerPoint Presentation</vt:lpstr>
      <vt:lpstr>What can we do to help ourselves?</vt:lpstr>
      <vt:lpstr>PowerPoint Presentation</vt:lpstr>
      <vt:lpstr>PowerPoint Presentation</vt:lpstr>
      <vt:lpstr>Read everything and everywhere!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Clare Bolton</dc:creator>
  <cp:lastModifiedBy>Wendy Woods</cp:lastModifiedBy>
  <cp:revision>73</cp:revision>
  <cp:lastPrinted>2018-08-16T14:12:19Z</cp:lastPrinted>
  <dcterms:created xsi:type="dcterms:W3CDTF">2017-06-12T14:27:45Z</dcterms:created>
  <dcterms:modified xsi:type="dcterms:W3CDTF">2022-10-02T19:23:35Z</dcterms:modified>
</cp:coreProperties>
</file>