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1"/>
    <p:sldMasterId id="2147483675" r:id="rId2"/>
  </p:sldMasterIdLst>
  <p:notesMasterIdLst>
    <p:notesMasterId r:id="rId12"/>
  </p:notesMasterIdLst>
  <p:handoutMasterIdLst>
    <p:handoutMasterId r:id="rId13"/>
  </p:handoutMasterIdLst>
  <p:sldIdLst>
    <p:sldId id="271" r:id="rId3"/>
    <p:sldId id="284" r:id="rId4"/>
    <p:sldId id="281" r:id="rId5"/>
    <p:sldId id="286" r:id="rId6"/>
    <p:sldId id="278" r:id="rId7"/>
    <p:sldId id="282" r:id="rId8"/>
    <p:sldId id="285" r:id="rId9"/>
    <p:sldId id="280" r:id="rId10"/>
    <p:sldId id="267" r:id="rId11"/>
  </p:sldIdLst>
  <p:sldSz cx="10691813" cy="7559675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4C33"/>
    <a:srgbClr val="826CA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 autoAdjust="0"/>
  </p:normalViewPr>
  <p:slideViewPr>
    <p:cSldViewPr snapToGrid="0">
      <p:cViewPr varScale="1">
        <p:scale>
          <a:sx n="66" d="100"/>
          <a:sy n="66" d="100"/>
        </p:scale>
        <p:origin x="1002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8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BD586-1C36-4260-A05B-3A1E23DD696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014E9-8306-4893-BB53-C5D80F65B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3277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8BA28-EE1E-4B8F-9349-37F42809C967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33488"/>
            <a:ext cx="4710112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51220"/>
            <a:ext cx="533527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377318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1A029-17D5-4BDF-A530-870AD89365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951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87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949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354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349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820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005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B1A029-17D5-4BDF-A530-870AD893653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46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832" y="6888729"/>
            <a:ext cx="670946" cy="670946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 flipH="1">
            <a:off x="0" y="0"/>
            <a:ext cx="3139013" cy="7559675"/>
          </a:xfrm>
          <a:prstGeom prst="rect">
            <a:avLst/>
          </a:prstGeom>
          <a:solidFill>
            <a:srgbClr val="826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389479" y="6166310"/>
            <a:ext cx="7109842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text © National Literacy Trust 2018</a:t>
            </a:r>
            <a:endParaRPr lang="en-GB" sz="18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T: 020 7587 1842   W: literacytrust.org.uk   Twitter: @</a:t>
            </a:r>
            <a:r>
              <a:rPr lang="en-GB" sz="1200" dirty="0" err="1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Literacy_Trust</a:t>
            </a:r>
            <a:r>
              <a:rPr lang="en-GB" sz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Facebook: </a:t>
            </a:r>
            <a:r>
              <a:rPr lang="en-GB" sz="1200" dirty="0" err="1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nationalliteracytrust</a:t>
            </a:r>
            <a:endParaRPr lang="en-GB" sz="18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1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40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9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National Literacy Trust is a registered charity no. 1116260 and a company limited by guarantee no. 5836486 registered in England and Wales  </a:t>
            </a:r>
            <a:br>
              <a:rPr lang="en-GB" sz="9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9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a registered charity in Scotland no. SC042944. Registered address: 68 South Lambeth Road, London SW8 1RL.</a:t>
            </a:r>
            <a:endParaRPr lang="en-GB" sz="40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666" y="481524"/>
            <a:ext cx="1979680" cy="197968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3607200" y="1022121"/>
            <a:ext cx="667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spc="100" dirty="0" smtClean="0">
                <a:solidFill>
                  <a:srgbClr val="826CAE"/>
                </a:solidFill>
                <a:latin typeface="+mn-lt"/>
              </a:rPr>
              <a:t>Thank you</a:t>
            </a:r>
            <a:r>
              <a:rPr lang="en-GB" b="1" dirty="0" smtClean="0">
                <a:latin typeface="+mn-lt"/>
              </a:rPr>
              <a:t/>
            </a:r>
            <a:br>
              <a:rPr lang="en-GB" b="1" dirty="0" smtClean="0">
                <a:latin typeface="+mn-lt"/>
              </a:rPr>
            </a:br>
            <a:endParaRPr lang="en-GB" sz="2400" spc="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8396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8014" y="1805831"/>
            <a:ext cx="8018463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8014" y="4539506"/>
            <a:ext cx="8018463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itle Placeholder 1"/>
          <p:cNvSpPr txBox="1">
            <a:spLocks/>
          </p:cNvSpPr>
          <p:nvPr userDrawn="1"/>
        </p:nvSpPr>
        <p:spPr>
          <a:xfrm>
            <a:off x="1553390" y="9451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 smtClean="0"/>
              <a:t>Heading here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970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950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250" y="1884363"/>
            <a:ext cx="9220200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0" y="5059363"/>
            <a:ext cx="9220200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tle Placeholder 1"/>
          <p:cNvSpPr txBox="1">
            <a:spLocks/>
          </p:cNvSpPr>
          <p:nvPr userDrawn="1"/>
        </p:nvSpPr>
        <p:spPr>
          <a:xfrm>
            <a:off x="1553390" y="9451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 smtClean="0"/>
              <a:t>Heading here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8730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13" y="2012950"/>
            <a:ext cx="4533900" cy="4795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21313" y="2012950"/>
            <a:ext cx="4535487" cy="4795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972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470025" y="115888"/>
            <a:ext cx="9221788" cy="1460500"/>
          </a:xfrm>
        </p:spPr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600" y="1852613"/>
            <a:ext cx="4522788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600" y="2760663"/>
            <a:ext cx="4522788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375" y="1852613"/>
            <a:ext cx="4545013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375" y="2760663"/>
            <a:ext cx="4545013" cy="40624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107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480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54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503238"/>
            <a:ext cx="344805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45013" y="1089025"/>
            <a:ext cx="541337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600" y="2268538"/>
            <a:ext cx="344805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85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5013" y="7007225"/>
            <a:ext cx="2405062" cy="401638"/>
          </a:xfrm>
          <a:prstGeom prst="rect">
            <a:avLst/>
          </a:prstGeom>
        </p:spPr>
        <p:txBody>
          <a:bodyPr/>
          <a:lstStyle/>
          <a:p>
            <a:fld id="{D68C3BEB-8B58-4BA0-B216-7CB3BD1BDCEF}" type="datetimeFigureOut">
              <a:rPr lang="en-GB" smtClean="0"/>
              <a:t>02/09/2023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40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1010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087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557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942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23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7246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22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975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547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5792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91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13" y="2012950"/>
            <a:ext cx="9221787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35013" y="6964304"/>
            <a:ext cx="3608387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/>
                </a:solidFill>
              </a:defRPr>
            </a:lvl1pPr>
          </a:lstStyle>
          <a:p>
            <a:pPr algn="l"/>
            <a:r>
              <a:rPr lang="en-GB" dirty="0" smtClean="0"/>
              <a:t>www.nationaliteracytrust.org.uk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-94708"/>
            <a:ext cx="10691813" cy="1550504"/>
          </a:xfrm>
          <a:prstGeom prst="rect">
            <a:avLst/>
          </a:prstGeom>
          <a:solidFill>
            <a:srgbClr val="826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353" y="331683"/>
            <a:ext cx="882944" cy="88089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53390" y="94515"/>
            <a:ext cx="9221787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Heading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6264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4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F1C5F-1A9E-4DE4-8B5F-1EE47AE964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02/09/2023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2C8DB-855E-47E1-9310-77CF958FDD8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686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0" y="0"/>
            <a:ext cx="3380855" cy="7559675"/>
          </a:xfrm>
          <a:prstGeom prst="rect">
            <a:avLst/>
          </a:prstGeom>
          <a:solidFill>
            <a:srgbClr val="826C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984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53885" y="2773894"/>
            <a:ext cx="4756815" cy="1720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291" b="1" spc="110" dirty="0" smtClean="0">
                <a:solidFill>
                  <a:srgbClr val="826CAE"/>
                </a:solidFill>
              </a:rPr>
              <a:t>Wellbeing and </a:t>
            </a:r>
          </a:p>
          <a:p>
            <a:r>
              <a:rPr lang="en-GB" sz="5291" b="1" spc="110" dirty="0" smtClean="0">
                <a:solidFill>
                  <a:srgbClr val="826CAE"/>
                </a:solidFill>
              </a:rPr>
              <a:t>reading</a:t>
            </a:r>
            <a:endParaRPr lang="en-GB" sz="2646" spc="110" dirty="0">
              <a:solidFill>
                <a:prstClr val="black"/>
              </a:solidFill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9458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4975" y="94514"/>
            <a:ext cx="8986838" cy="14605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do we mean by wellbeing?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5029" y="2161928"/>
            <a:ext cx="9221787" cy="919939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GB" sz="5700" dirty="0" smtClean="0"/>
              <a:t>“</a:t>
            </a:r>
            <a:r>
              <a:rPr lang="en-GB" sz="5700" dirty="0"/>
              <a:t>The state of being comfortable, healthy, or happy</a:t>
            </a:r>
            <a:r>
              <a:rPr lang="en-GB" sz="5700" dirty="0" smtClean="0"/>
              <a:t>.”</a:t>
            </a:r>
          </a:p>
          <a:p>
            <a:pPr marL="0" indent="0" algn="ctr">
              <a:buNone/>
            </a:pPr>
            <a:r>
              <a:rPr lang="en-GB" sz="5100" dirty="0"/>
              <a:t> </a:t>
            </a:r>
            <a:r>
              <a:rPr lang="en-GB" sz="5100" i="1" dirty="0" smtClean="0"/>
              <a:t>Oxford Dictionary</a:t>
            </a:r>
            <a:endParaRPr lang="en-GB" sz="5100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38" y="3371863"/>
            <a:ext cx="3345740" cy="25093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0937" y="3386504"/>
            <a:ext cx="3326218" cy="24946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46"/>
          <a:stretch/>
        </p:blipFill>
        <p:spPr>
          <a:xfrm>
            <a:off x="7560468" y="3409245"/>
            <a:ext cx="2709333" cy="24832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18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026" y="87448"/>
            <a:ext cx="9221787" cy="14605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can stop us feeling happy?</a:t>
            </a:r>
            <a:endParaRPr lang="en-GB" sz="4000" dirty="0"/>
          </a:p>
        </p:txBody>
      </p:sp>
      <p:sp>
        <p:nvSpPr>
          <p:cNvPr id="5" name="Cloud Callout 4"/>
          <p:cNvSpPr/>
          <p:nvPr/>
        </p:nvSpPr>
        <p:spPr>
          <a:xfrm>
            <a:off x="330402" y="3573064"/>
            <a:ext cx="2808159" cy="1565480"/>
          </a:xfrm>
          <a:prstGeom prst="cloudCallout">
            <a:avLst>
              <a:gd name="adj1" fmla="val 76933"/>
              <a:gd name="adj2" fmla="val 1495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Loneliness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7600845" y="3312823"/>
            <a:ext cx="2637437" cy="1622895"/>
          </a:xfrm>
          <a:prstGeom prst="cloudCallout">
            <a:avLst>
              <a:gd name="adj1" fmla="val -74166"/>
              <a:gd name="adj2" fmla="val 4542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School work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2" name="Cloud Callout 11"/>
          <p:cNvSpPr/>
          <p:nvPr/>
        </p:nvSpPr>
        <p:spPr>
          <a:xfrm>
            <a:off x="834869" y="1547948"/>
            <a:ext cx="2926412" cy="1712132"/>
          </a:xfrm>
          <a:prstGeom prst="cloudCallout">
            <a:avLst>
              <a:gd name="adj1" fmla="val 60119"/>
              <a:gd name="adj2" fmla="val 4867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Friendship problems 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6701437" y="1753847"/>
            <a:ext cx="2772347" cy="1558976"/>
          </a:xfrm>
          <a:prstGeom prst="cloudCallout">
            <a:avLst>
              <a:gd name="adj1" fmla="val -56071"/>
              <a:gd name="adj2" fmla="val 6412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Family problems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4" name="Cloud Callout 13"/>
          <p:cNvSpPr/>
          <p:nvPr/>
        </p:nvSpPr>
        <p:spPr>
          <a:xfrm>
            <a:off x="7734925" y="5184987"/>
            <a:ext cx="2728208" cy="1650528"/>
          </a:xfrm>
          <a:prstGeom prst="cloudCallout">
            <a:avLst>
              <a:gd name="adj1" fmla="val -84489"/>
              <a:gd name="adj2" fmla="val -2850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Grief 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5" name="Cloud Callout 14"/>
          <p:cNvSpPr/>
          <p:nvPr/>
        </p:nvSpPr>
        <p:spPr>
          <a:xfrm>
            <a:off x="330402" y="5451528"/>
            <a:ext cx="2853960" cy="1584328"/>
          </a:xfrm>
          <a:prstGeom prst="cloudCallout">
            <a:avLst>
              <a:gd name="adj1" fmla="val 87892"/>
              <a:gd name="adj2" fmla="val -482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Feeling different</a:t>
            </a:r>
            <a:endParaRPr lang="en-GB" sz="3000" dirty="0">
              <a:solidFill>
                <a:schemeClr val="tx1"/>
              </a:solidFill>
            </a:endParaRPr>
          </a:p>
        </p:txBody>
      </p:sp>
      <p:sp>
        <p:nvSpPr>
          <p:cNvPr id="16" name="Cloud Callout 15"/>
          <p:cNvSpPr/>
          <p:nvPr/>
        </p:nvSpPr>
        <p:spPr>
          <a:xfrm>
            <a:off x="4047709" y="5732188"/>
            <a:ext cx="2642433" cy="1453570"/>
          </a:xfrm>
          <a:prstGeom prst="cloudCallout">
            <a:avLst>
              <a:gd name="adj1" fmla="val -2705"/>
              <a:gd name="adj2" fmla="val -8897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chemeClr val="tx1"/>
                </a:solidFill>
              </a:rPr>
              <a:t>Fear </a:t>
            </a:r>
            <a:endParaRPr lang="en-GB" sz="30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113" y="2533335"/>
            <a:ext cx="2950492" cy="295049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79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785" r="15600"/>
          <a:stretch/>
        </p:blipFill>
        <p:spPr>
          <a:xfrm>
            <a:off x="1061155" y="2630310"/>
            <a:ext cx="8489244" cy="150823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7365" y="4711354"/>
            <a:ext cx="9683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We all feel like this sometimes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6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3390" y="11917"/>
            <a:ext cx="9221787" cy="14605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4000" dirty="0" smtClean="0"/>
              <a:t>What can we do to help ourselves?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629587" y="1798820"/>
            <a:ext cx="96836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One of the really easy ways you can look after yourself if you're worried is...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122"/>
          <a:stretch/>
        </p:blipFill>
        <p:spPr>
          <a:xfrm>
            <a:off x="2313896" y="3237255"/>
            <a:ext cx="5996065" cy="33529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8798" y="5620683"/>
            <a:ext cx="7189694" cy="19389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E94C33"/>
                </a:solidFill>
                <a:effectLst>
                  <a:outerShdw dist="38100" dir="2700000" algn="bl" rotWithShape="0">
                    <a:schemeClr val="tx1"/>
                  </a:outerShdw>
                </a:effectLst>
              </a:rPr>
              <a:t>READING !</a:t>
            </a:r>
            <a:endParaRPr lang="en-US" sz="120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E94C33"/>
              </a:solidFill>
              <a:effectLst>
                <a:outerShdw dist="38100" dir="2700000" algn="bl" rotWithShape="0">
                  <a:schemeClr val="tx1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40112" y="69494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952" y="1794934"/>
            <a:ext cx="522930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Reading for enjoyment can:</a:t>
            </a:r>
          </a:p>
          <a:p>
            <a:endParaRPr lang="en-GB" sz="1400" dirty="0"/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feel you are not alone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find out about things that are difficult to talk about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understand things you are not sure about</a:t>
            </a:r>
          </a:p>
          <a:p>
            <a:endParaRPr lang="en-GB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70026" y="446486"/>
            <a:ext cx="9221787" cy="113467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How can reading for enjoyment help?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993" y="1794934"/>
            <a:ext cx="3405451" cy="51081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88" y="5030231"/>
            <a:ext cx="3341511" cy="22276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8738" y="5030231"/>
            <a:ext cx="2215535" cy="221553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51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068" y="1797159"/>
            <a:ext cx="550002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Reading for enjoyment can:</a:t>
            </a:r>
          </a:p>
          <a:p>
            <a:endParaRPr lang="en-GB" sz="1400" dirty="0"/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share things with others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Help you relax</a:t>
            </a:r>
          </a:p>
          <a:p>
            <a:pPr marL="285750" indent="-285750">
              <a:buClr>
                <a:srgbClr val="826CAE"/>
              </a:buClr>
              <a:buFont typeface="Arial" panose="020B0604020202020204" pitchFamily="34" charset="0"/>
              <a:buChar char="•"/>
            </a:pPr>
            <a:r>
              <a:rPr lang="en-GB" sz="2800" dirty="0" smtClean="0"/>
              <a:t>Make you smile!</a:t>
            </a:r>
          </a:p>
          <a:p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712" y="4341848"/>
            <a:ext cx="3951111" cy="26340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151"/>
          <a:stretch/>
        </p:blipFill>
        <p:spPr>
          <a:xfrm>
            <a:off x="6200828" y="1910088"/>
            <a:ext cx="3621054" cy="2223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999" y="4330559"/>
            <a:ext cx="4019393" cy="268093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470026" y="446486"/>
            <a:ext cx="9221787" cy="113467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How can reading for enjoyment help?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5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916" y="4726368"/>
            <a:ext cx="3906441" cy="26055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916" y="1726598"/>
            <a:ext cx="3906441" cy="260559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3696" y="1653540"/>
            <a:ext cx="42806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Read whatever you enjoy </a:t>
            </a:r>
            <a:r>
              <a:rPr lang="en-GB" dirty="0" smtClean="0"/>
              <a:t>– chapter books, graphic novels, comics, poetry and short stories.</a:t>
            </a:r>
          </a:p>
          <a:p>
            <a:endParaRPr lang="en-GB" dirty="0"/>
          </a:p>
          <a:p>
            <a:r>
              <a:rPr lang="en-GB" b="1" dirty="0"/>
              <a:t>Read aloud</a:t>
            </a:r>
            <a:r>
              <a:rPr lang="en-GB" dirty="0"/>
              <a:t> </a:t>
            </a:r>
            <a:r>
              <a:rPr lang="en-GB" b="1" dirty="0" smtClean="0"/>
              <a:t>or listen to an audio book</a:t>
            </a:r>
            <a:r>
              <a:rPr lang="en-GB" dirty="0"/>
              <a:t> </a:t>
            </a:r>
            <a:r>
              <a:rPr lang="en-GB" dirty="0" smtClean="0"/>
              <a:t>– if you </a:t>
            </a:r>
            <a:r>
              <a:rPr lang="en-GB" dirty="0"/>
              <a:t>can’t read </a:t>
            </a:r>
            <a:r>
              <a:rPr lang="en-GB" dirty="0" smtClean="0"/>
              <a:t>well, </a:t>
            </a:r>
            <a:r>
              <a:rPr lang="en-GB" dirty="0"/>
              <a:t>ask someone to read aloud to </a:t>
            </a:r>
            <a:r>
              <a:rPr lang="en-GB" dirty="0" smtClean="0"/>
              <a:t>you.</a:t>
            </a:r>
            <a:endParaRPr lang="en-GB" dirty="0"/>
          </a:p>
          <a:p>
            <a:endParaRPr lang="en-GB" dirty="0" smtClean="0"/>
          </a:p>
          <a:p>
            <a:r>
              <a:rPr lang="en-GB" b="1" dirty="0" smtClean="0"/>
              <a:t>Talk </a:t>
            </a:r>
            <a:r>
              <a:rPr lang="en-GB" b="1" dirty="0"/>
              <a:t>about books </a:t>
            </a:r>
            <a:r>
              <a:rPr lang="en-GB" dirty="0"/>
              <a:t>with your friends and family and celebrate what you’ve read.</a:t>
            </a:r>
          </a:p>
          <a:p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177" y="4726367"/>
            <a:ext cx="4041423" cy="2605596"/>
          </a:xfrm>
          <a:prstGeom prst="rect">
            <a:avLst/>
          </a:prstGeom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1553390" y="94515"/>
            <a:ext cx="9221787" cy="14605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Read everything and everywhere!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10040112" y="6940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8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03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quotes about children's rea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5040" y="2009638"/>
            <a:ext cx="3982269" cy="398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91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CB powerpoint template</Template>
  <TotalTime>1074</TotalTime>
  <Words>215</Words>
  <Application>Microsoft Office PowerPoint</Application>
  <PresentationFormat>Custom</PresentationFormat>
  <Paragraphs>49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Custom Design</vt:lpstr>
      <vt:lpstr>1_Office Theme</vt:lpstr>
      <vt:lpstr>PowerPoint Presentation</vt:lpstr>
      <vt:lpstr>What do we mean by wellbeing?</vt:lpstr>
      <vt:lpstr>What can stop us feeling happy?</vt:lpstr>
      <vt:lpstr>PowerPoint Presentation</vt:lpstr>
      <vt:lpstr>What can we do to help ourselves?</vt:lpstr>
      <vt:lpstr>PowerPoint Presentation</vt:lpstr>
      <vt:lpstr>PowerPoint Presentation</vt:lpstr>
      <vt:lpstr>Read everything and everywhere!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Bolton</dc:creator>
  <cp:lastModifiedBy>Emma Garrett</cp:lastModifiedBy>
  <cp:revision>73</cp:revision>
  <cp:lastPrinted>2018-08-16T14:12:19Z</cp:lastPrinted>
  <dcterms:created xsi:type="dcterms:W3CDTF">2017-06-12T14:27:45Z</dcterms:created>
  <dcterms:modified xsi:type="dcterms:W3CDTF">2023-09-02T11:36:39Z</dcterms:modified>
</cp:coreProperties>
</file>